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binary/octet-stream"/>
  <Default Extension="jpg" ContentType="image/jpe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9" Type="http://schemas.openxmlformats.org/officeDocument/2006/relationships/viewProps" Target="viewProps.xml" /><Relationship Id="rId38" Type="http://schemas.openxmlformats.org/officeDocument/2006/relationships/presProps" Target="presProps.xml" /><Relationship Id="rId1" Type="http://schemas.openxmlformats.org/officeDocument/2006/relationships/slideMaster" Target="slideMasters/slideMaster1.xml" /><Relationship Id="rId41" Type="http://schemas.openxmlformats.org/officeDocument/2006/relationships/tableStyles" Target="tableStyles.xml" /><Relationship Id="rId40"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lvl1pPr>
              <a:defRPr baseline="0">
                <a:latin typeface="Lato Semibold" panose="020F0502020204030203" pitchFamily="34" charset="0"/>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r>
              <a:rPr lang="en-US" dirty="0"/>
              <a:t>Click to edit Master title style</a:t>
            </a:r>
          </a:p>
        </p:txBody>
      </p:sp>
      <p:sp>
        <p:nvSpPr>
          <p:cNvPr id="3" name="Content Placeholder 2"/>
          <p:cNvSpPr>
            <a:spLocks noGrp="1"/>
          </p:cNvSpPr>
          <p:nvPr>
            <p:ph idx="1"/>
          </p:nvPr>
        </p:nvSpPr>
        <p:spPr>
          <a:xfrm>
            <a:off x="284309" y="960504"/>
            <a:ext cx="8552330" cy="3977017"/>
          </a:xfrm>
        </p:spPr>
        <p:txBody>
          <a:bodyPr/>
          <a:lstStyle>
            <a:lvl1pPr marL="228600" indent="-228600">
              <a:tabLst/>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r>
              <a:rPr lang="en-US" dirty="0"/>
              <a:t>Click to edit Master title style</a:t>
            </a:r>
          </a:p>
        </p:txBody>
      </p:sp>
      <p:sp>
        <p:nvSpPr>
          <p:cNvPr id="3" name="Content Placeholder 2"/>
          <p:cNvSpPr>
            <a:spLocks noGrp="1"/>
          </p:cNvSpPr>
          <p:nvPr>
            <p:ph sz="half" idx="1"/>
          </p:nvPr>
        </p:nvSpPr>
        <p:spPr>
          <a:xfrm>
            <a:off x="315045" y="1200151"/>
            <a:ext cx="4180755"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199" y="1200151"/>
            <a:ext cx="4196123"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8" name="Footer Placeholder 7"/>
          <p:cNvSpPr>
            <a:spLocks noGrp="1"/>
          </p:cNvSpPr>
          <p:nvPr>
            <p:ph type="ftr" sz="quarter" idx="11"/>
          </p:nvPr>
        </p:nvSpPr>
        <p:spPr>
          <a:xfrm>
            <a:off x="3124200" y="4767263"/>
            <a:ext cx="2895600" cy="273844"/>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atin typeface="Lato Semibold" panose="020F0502020204030203" pitchFamily="34" charset="0"/>
              </a:defRPr>
            </a:lvl1pPr>
          </a:lstStyle>
          <a:p>
            <a:r>
              <a:rPr lang="en-US" dirty="0"/>
              <a:t>Click to edit Master title style</a:t>
            </a:r>
          </a:p>
        </p:txBody>
      </p:sp>
      <p:sp>
        <p:nvSpPr>
          <p:cNvPr id="3" name="Date Placeholder 2"/>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4" name="Footer Placeholder 3"/>
          <p:cNvSpPr>
            <a:spLocks noGrp="1"/>
          </p:cNvSpPr>
          <p:nvPr>
            <p:ph type="ftr" sz="quarter" idx="11"/>
          </p:nvPr>
        </p:nvSpPr>
        <p:spPr>
          <a:xfrm>
            <a:off x="3124200" y="4767263"/>
            <a:ext cx="2895600" cy="273844"/>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3" name="Footer Placeholder 2"/>
          <p:cNvSpPr>
            <a:spLocks noGrp="1"/>
          </p:cNvSpPr>
          <p:nvPr>
            <p:ph type="ftr" sz="quarter" idx="11"/>
          </p:nvPr>
        </p:nvSpPr>
        <p:spPr>
          <a:xfrm>
            <a:off x="3124200" y="4767263"/>
            <a:ext cx="2895600" cy="273844"/>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1/11/25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716105"/>
          </a:xfrm>
          <a:prstGeom prst="rect">
            <a:avLst/>
          </a:prstGeom>
        </p:spPr>
        <p:txBody>
          <a:bodyPr anchor="ctr" bIns="45720" lIns="91440" rIns="91440" rtlCol="0" tIns="45720" vert="horz">
            <a:normAutofit/>
          </a:bodyPr>
          <a:lstStyle/>
          <a:p>
            <a:r>
              <a:rPr dirty="0" lang="en-US"/>
              <a:t>Click to edit Master title style</a:t>
            </a:r>
          </a:p>
        </p:txBody>
      </p:sp>
      <p:sp>
        <p:nvSpPr>
          <p:cNvPr id="3" name="Text Placeholder 2"/>
          <p:cNvSpPr>
            <a:spLocks noGrp="1"/>
          </p:cNvSpPr>
          <p:nvPr>
            <p:ph idx="1" type="body"/>
          </p:nvPr>
        </p:nvSpPr>
        <p:spPr>
          <a:xfrm>
            <a:off x="457200" y="998924"/>
            <a:ext cx="8229600" cy="3938597"/>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baseline="0" kern="1200" sz="3300">
          <a:solidFill>
            <a:schemeClr val="tx1"/>
          </a:solidFill>
          <a:latin charset="0" panose="020F0502020204030203" pitchFamily="34" typeface="Lato Semibold"/>
          <a:ea typeface="+mj-ea"/>
          <a:cs typeface="+mj-cs"/>
        </a:defRPr>
      </a:lvl1pPr>
    </p:titleStyle>
    <p:bodyStyle>
      <a:lvl1pPr algn="l" defTabSz="342900" eaLnBrk="1" hangingPunct="1" indent="-342900" latinLnBrk="0" marL="342900" rtl="0">
        <a:spcBef>
          <a:spcPct val="20000"/>
        </a:spcBef>
        <a:buFont typeface="Arial"/>
        <a:buChar char="•"/>
        <a:defRPr baseline="0" kern="1200" sz="2400">
          <a:solidFill>
            <a:schemeClr val="tx1"/>
          </a:solidFill>
          <a:latin charset="0" panose="020F0502020204030203" pitchFamily="34" typeface="Lato Medium"/>
          <a:ea typeface="+mn-ea"/>
          <a:cs typeface="+mn-cs"/>
        </a:defRPr>
      </a:lvl1pPr>
      <a:lvl2pPr algn="l" defTabSz="342900" eaLnBrk="1" hangingPunct="1" indent="-342900" latinLnBrk="0" marL="685800" rtl="0">
        <a:spcBef>
          <a:spcPct val="20000"/>
        </a:spcBef>
        <a:buFont typeface="Arial"/>
        <a:buChar char="–"/>
        <a:defRPr baseline="0" kern="1200" sz="2100">
          <a:solidFill>
            <a:schemeClr val="tx1"/>
          </a:solidFill>
          <a:latin charset="0" panose="020F0502020204030203" pitchFamily="34" typeface="Lato Medium"/>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jpe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jpg" /></Relationships>
</file>

<file path=ppt/slides/_rels/slide3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Early-Stage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4902200" y="1193800"/>
            <a:ext cx="3644900" cy="37338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Patients with locally-advanced esophageal cancer have smaller tumors which have not invaded all the way throug the muscle wall and are too large to remove by endoscopic therapy</a:t>
            </a:r>
          </a:p>
        </p:txBody>
      </p:sp>
      <p:pic>
        <p:nvPicPr>
          <p:cNvPr descr="https://deidt7p41jzcy.cloudfront.net/Eso_tumor_t12t2.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rarely spread to the lymph nodes, which means that surgery alone can often remove the cancer completely.</a:t>
            </a:r>
          </a:p>
          <a:p>
            <a:pPr lvl="0" indent="0" marL="0">
              <a:buNone/>
            </a:pPr>
            <a:r>
              <a:rPr/>
              <a:t>Localized cancers are less likely to need chemotherapy or radiation because the cancer is localized to the wall of the esophagus.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are not very common, because most people don’t know that they have esophageal cancer until they have difficulty eating. The majority of patients who have difficulty eating have a T3 tumor </a:t>
            </a:r>
            <a:r>
              <a:rPr i="1"/>
              <a:t>and</a:t>
            </a:r>
            <a:r>
              <a:rPr/>
              <a:t> usually need either chemotherapy and/or radiation to prevent recurrences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Diagnosis</a:t>
            </a:r>
          </a:p>
        </p:txBody>
      </p:sp>
      <p:sp>
        <p:nvSpPr>
          <p:cNvPr id="3" name="Content Placeholder 2"/>
          <p:cNvSpPr>
            <a:spLocks noGrp="1"/>
          </p:cNvSpPr>
          <p:nvPr>
            <p:ph idx="1" sz="half"/>
          </p:nvPr>
        </p:nvSpPr>
        <p:spPr/>
        <p:txBody>
          <a:bodyPr/>
          <a:lstStyle/>
          <a:p>
            <a:pPr lvl="0" indent="0" marL="0">
              <a:buNone/>
            </a:pPr>
            <a:r>
              <a:rPr/>
              <a:t>Localized cancers are generally diagnosed with a combination of endoscopic ultrasound and PET scan.</a:t>
            </a:r>
          </a:p>
          <a:p>
            <a:pPr lvl="0"/>
            <a:r>
              <a:rPr/>
              <a:t>Endoscopic ultrasound can determine the T stage</a:t>
            </a:r>
          </a:p>
          <a:p>
            <a:pPr lvl="0"/>
            <a:r>
              <a:rPr/>
              <a:t>PET scan can look at the nearby lymph nodes</a:t>
            </a:r>
          </a:p>
        </p:txBody>
      </p:sp>
      <p:pic>
        <p:nvPicPr>
          <p:cNvPr descr="https://deidt7p41jzcy.cloudfront.net/Eso_tumor_100_1600.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Surgery</a:t>
            </a:r>
          </a:p>
        </p:txBody>
      </p:sp>
      <p:sp>
        <p:nvSpPr>
          <p:cNvPr id="3" name="Content Placeholder 2"/>
          <p:cNvSpPr>
            <a:spLocks noGrp="1"/>
          </p:cNvSpPr>
          <p:nvPr>
            <p:ph idx="1" sz="half"/>
          </p:nvPr>
        </p:nvSpPr>
        <p:spPr/>
        <p:txBody>
          <a:bodyPr/>
          <a:lstStyle/>
          <a:p>
            <a:pPr lvl="0" indent="0" marL="0">
              <a:buNone/>
            </a:pPr>
            <a:r>
              <a:rPr/>
              <a:t>Surgery to remove the esophagus is frequently done for localized esophageal cancers</a:t>
            </a:r>
          </a:p>
        </p:txBody>
      </p:sp>
      <p:pic>
        <p:nvPicPr>
          <p:cNvPr descr="https://deidt7p41jzcy.cloudfront.net/Eso_IvorLewis_simple.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Surgery for Localized Esophageal Cancer</a:t>
            </a:r>
          </a:p>
        </p:txBody>
      </p:sp>
      <p:sp>
        <p:nvSpPr>
          <p:cNvPr id="3" name="Content Placeholder 2"/>
          <p:cNvSpPr>
            <a:spLocks noGrp="1"/>
          </p:cNvSpPr>
          <p:nvPr>
            <p:ph idx="1"/>
          </p:nvPr>
        </p:nvSpPr>
        <p:spPr/>
        <p:txBody>
          <a:bodyPr/>
          <a:lstStyle/>
          <a:p>
            <a:pPr lvl="0" indent="0" marL="0">
              <a:buNone/>
            </a:pPr>
            <a:r>
              <a:rPr/>
              <a:t>If surgery is performed, the cancer in the esophagus is examined by the pathologist to confirm the precise thickness of the tumor and its T stage</a:t>
            </a:r>
          </a:p>
          <a:p>
            <a:pPr lvl="0" indent="0" marL="0">
              <a:buNone/>
            </a:pPr>
            <a:r>
              <a:rPr/>
              <a:t>About 25% of the time, the pathologist finds that the tumor is actually T3 or N1, in which case chemotherapy and/or radiation is needed after surgery.</a:t>
            </a:r>
          </a:p>
          <a:p>
            <a:pPr lvl="0" indent="0" marL="0">
              <a:buNone/>
            </a:pPr>
            <a:r>
              <a:rPr/>
              <a:t>On the other hand, in 75% of cases surgery is all the therapy that is required and there is no need for chemotherapy and/or radiation</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Chemotherapy + Radiation for Localized Esophageal Cancer</a:t>
            </a:r>
          </a:p>
        </p:txBody>
      </p:sp>
      <p:sp>
        <p:nvSpPr>
          <p:cNvPr id="3" name="Content Placeholder 2"/>
          <p:cNvSpPr>
            <a:spLocks noGrp="1"/>
          </p:cNvSpPr>
          <p:nvPr>
            <p:ph idx="1"/>
          </p:nvPr>
        </p:nvSpPr>
        <p:spPr/>
        <p:txBody>
          <a:bodyPr/>
          <a:lstStyle/>
          <a:p>
            <a:pPr lvl="0" indent="0" marL="0">
              <a:buNone/>
            </a:pPr>
            <a:r>
              <a:rPr/>
              <a:t>An alternative to surgery is to start with a combination of chemotherapy and radiation therapy.</a:t>
            </a:r>
          </a:p>
          <a:p>
            <a:pPr lvl="0" indent="0" marL="0">
              <a:buNone/>
            </a:pPr>
            <a:r>
              <a:rPr/>
              <a:t>We know that in some cases, chemotherapy + radiation can be curative for esophageal cancer without the need for surgery.</a:t>
            </a:r>
          </a:p>
          <a:p>
            <a:pPr lvl="0" indent="0" marL="0">
              <a:buNone/>
            </a:pPr>
            <a:r>
              <a:rPr/>
              <a:t>For adenocarcicnoma, about 25% of cases are cured with chemotherapy + radiation</a:t>
            </a:r>
          </a:p>
          <a:p>
            <a:pPr lvl="0" indent="0" marL="0">
              <a:buNone/>
            </a:pPr>
            <a:r>
              <a:rPr/>
              <a:t>For squmaous cell carcinoma, about 40% of cases are cured with chemotherapy + radiation</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Followup after Chemotherapy + Radiation</a:t>
            </a:r>
          </a:p>
        </p:txBody>
      </p:sp>
      <p:sp>
        <p:nvSpPr>
          <p:cNvPr id="3" name="Content Placeholder 2"/>
          <p:cNvSpPr>
            <a:spLocks noGrp="1"/>
          </p:cNvSpPr>
          <p:nvPr>
            <p:ph idx="1"/>
          </p:nvPr>
        </p:nvSpPr>
        <p:spPr/>
        <p:txBody>
          <a:bodyPr/>
          <a:lstStyle/>
          <a:p>
            <a:pPr lvl="0" indent="0" marL="0">
              <a:buNone/>
            </a:pPr>
            <a:r>
              <a:rPr/>
              <a:t>The challenge here is that it’s difficult to know right away whether chemotherapy + radiation has been effective for esophageal cancer.</a:t>
            </a:r>
          </a:p>
          <a:p>
            <a:pPr lvl="0" indent="0" marL="0">
              <a:buNone/>
            </a:pPr>
            <a:r>
              <a:rPr/>
              <a:t>In most cases, scans and upper endoscopy performed after chemotherapy + radiation show no signs of cancer, but only a minority of cases are actually cured.</a:t>
            </a:r>
          </a:p>
          <a:p>
            <a:pPr lvl="0" indent="0" marL="0">
              <a:buNone/>
            </a:pPr>
            <a:r>
              <a:rPr/>
              <a:t>In can take up to two years to know with certainty whether or not an esophageal cancer has been cured by chemotherapy + radiation.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Chemotherapy + Radiation CROSS Trial</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b="1"/>
                  <a:t>Chemotherapy + Radiation</a:t>
                </a:r>
                <a:r>
                  <a:rPr/>
                  <a:t> </a:t>
                </a:r>
                <a14:m>
                  <m:oMath xmlns:m="http://schemas.openxmlformats.org/officeDocument/2006/math">
                    <m:r>
                      <m:rPr>
                        <m:sty m:val="p"/>
                      </m:rPr>
                      <m:t>→</m:t>
                    </m:r>
                  </m:oMath>
                </a14:m>
                <a:r>
                  <a:rPr/>
                  <a:t>Surgery </a:t>
                </a:r>
                <a14:m>
                  <m:oMath xmlns:m="http://schemas.openxmlformats.org/officeDocument/2006/math">
                    <m:r>
                      <m:rPr>
                        <m:sty m:val="p"/>
                      </m:rPr>
                      <m:t>⇒</m:t>
                    </m:r>
                  </m:oMath>
                </a14:m>
                <a:r>
                  <a:rPr/>
                  <a:t> Longer Survival</a:t>
                </a:r>
              </a:p>
              <a:p>
                <a:pPr lvl="0" indent="0" marL="0">
                  <a:buNone/>
                </a:pPr>
                <a:r>
                  <a:rPr/>
                  <a:t>Chemotherapy and radiation were given together over six weeks</a:t>
                </a:r>
              </a:p>
            </p:txBody>
          </p:sp>
        </mc:Choice>
      </mc:AlternateContent>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Chemotherapy + Radiation CROSS Trial</a:t>
            </a:r>
          </a:p>
        </p:txBody>
      </p:sp>
      <p:sp>
        <p:nvSpPr>
          <p:cNvPr id="3" name="Content Placeholder 2"/>
          <p:cNvSpPr>
            <a:spLocks noGrp="1"/>
          </p:cNvSpPr>
          <p:nvPr>
            <p:ph idx="1"/>
          </p:nvPr>
        </p:nvSpPr>
        <p:spPr/>
        <p:txBody>
          <a:bodyPr/>
          <a:lstStyle/>
          <a:p>
            <a:pPr lvl="0" indent="0" marL="0">
              <a:buNone/>
            </a:pPr>
            <a:r>
              <a:rPr/>
              <a:t>A typical schedule for chemotherapy + radiation:</a:t>
            </a:r>
          </a:p>
          <a:p>
            <a:pPr lvl="0"/>
            <a:r>
              <a:rPr/>
              <a:t>Chemotherapy once per week for six weeks</a:t>
            </a:r>
          </a:p>
          <a:p>
            <a:pPr lvl="0"/>
            <a:r>
              <a:rPr/>
              <a:t>Radiation five days per week for six weeks (28 treatments)</a:t>
            </a:r>
          </a:p>
          <a:p>
            <a:pPr lvl="0"/>
            <a:r>
              <a:rPr/>
              <a:t>PET scan 4 weeks after the end of radiation</a:t>
            </a:r>
          </a:p>
          <a:p>
            <a:pPr lvl="0"/>
            <a:r>
              <a:rPr/>
              <a:t>EGD every 3-6 months for 2 years</a:t>
            </a:r>
          </a:p>
          <a:p>
            <a:pPr lvl="0"/>
            <a:r>
              <a:rPr/>
              <a:t>CT scan every 6-12 months</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Chemotherapy + Radiation - Side Effects</a:t>
            </a:r>
          </a:p>
        </p:txBody>
      </p:sp>
      <p:sp>
        <p:nvSpPr>
          <p:cNvPr id="3" name="Content Placeholder 2"/>
          <p:cNvSpPr>
            <a:spLocks noGrp="1"/>
          </p:cNvSpPr>
          <p:nvPr>
            <p:ph idx="1"/>
          </p:nvPr>
        </p:nvSpPr>
        <p:spPr/>
        <p:txBody>
          <a:bodyPr/>
          <a:lstStyle/>
          <a:p>
            <a:pPr lvl="0" indent="0" marL="0">
              <a:buNone/>
            </a:pPr>
            <a:r>
              <a:rPr/>
              <a:t>Radiation kills cancer cells, but can also cause irritation of the lining of the esophagus.</a:t>
            </a:r>
          </a:p>
          <a:p>
            <a:pPr lvl="0" indent="0" marL="0">
              <a:buNone/>
            </a:pPr>
            <a:r>
              <a:rPr/>
              <a:t>This can make swallowing more challenging the last two weeks of therapy.</a:t>
            </a:r>
          </a:p>
          <a:p>
            <a:pPr lvl="0" indent="0" marL="0">
              <a:buNone/>
            </a:pPr>
            <a:r>
              <a:rPr/>
              <a:t>A feeding tube is sometimes needed to help with hydration and nutrition.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Chemotherapy</a:t>
            </a:r>
          </a:p>
        </p:txBody>
      </p:sp>
      <p:sp>
        <p:nvSpPr>
          <p:cNvPr id="3" name="Content Placeholder 2"/>
          <p:cNvSpPr>
            <a:spLocks noGrp="1"/>
          </p:cNvSpPr>
          <p:nvPr>
            <p:ph idx="1"/>
          </p:nvPr>
        </p:nvSpPr>
        <p:spPr/>
        <p:txBody>
          <a:bodyPr/>
          <a:lstStyle/>
          <a:p>
            <a:pPr lvl="0" indent="0" marL="0">
              <a:buNone/>
            </a:pPr>
            <a:r>
              <a:rPr/>
              <a:t>Chemotherapy drugs are administered intravenously.</a:t>
            </a:r>
          </a:p>
          <a:p>
            <a:pPr lvl="0" indent="0" marL="0">
              <a:buNone/>
            </a:pPr>
            <a:r>
              <a:rPr/>
              <a:t>There are several options for intravenous access:</a:t>
            </a:r>
          </a:p>
          <a:p>
            <a:pPr lvl="0"/>
            <a:r>
              <a:rPr/>
              <a:t>Peripheral IVs in the hand</a:t>
            </a:r>
          </a:p>
          <a:p>
            <a:pPr lvl="0"/>
            <a:r>
              <a:rPr/>
              <a:t>PICC line (Peripheral Inserted Central Catheter)</a:t>
            </a:r>
          </a:p>
          <a:p>
            <a:pPr lvl="0"/>
            <a:r>
              <a:rPr/>
              <a:t>Central Venous Port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Peripheral IVs</a:t>
            </a:r>
          </a:p>
        </p:txBody>
      </p:sp>
      <p:sp>
        <p:nvSpPr>
          <p:cNvPr id="3" name="Content Placeholder 2"/>
          <p:cNvSpPr>
            <a:spLocks noGrp="1"/>
          </p:cNvSpPr>
          <p:nvPr>
            <p:ph idx="1" sz="half"/>
          </p:nvPr>
        </p:nvSpPr>
        <p:spPr/>
        <p:txBody>
          <a:bodyPr/>
          <a:lstStyle/>
          <a:p>
            <a:pPr lvl="0" indent="0" marL="0">
              <a:buNone/>
            </a:pPr>
            <a:r>
              <a:rPr/>
              <a:t>Some patients can be treated with an intravenous line placed in the hand or arm for each dose of chemotherapy. The catheter is placed at the beginning of each dose and removed that day.</a:t>
            </a:r>
          </a:p>
        </p:txBody>
      </p:sp>
      <p:pic>
        <p:nvPicPr>
          <p:cNvPr descr="https://deidt7p41jzcy.cloudfront.net/peripheral-venous-catheter-427167-7_960_720-pixabay.jpg" id="0" name="Picture 1"/>
          <p:cNvPicPr>
            <a:picLocks noGrp="1" noChangeAspect="1"/>
          </p:cNvPicPr>
          <p:nvPr/>
        </p:nvPicPr>
        <p:blipFill>
          <a:blip r:embed="rId2"/>
          <a:stretch>
            <a:fillRect/>
          </a:stretch>
        </p:blipFill>
        <p:spPr bwMode="auto">
          <a:xfrm>
            <a:off x="5334000" y="1193800"/>
            <a:ext cx="2794000" cy="37338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PICC Lines</a:t>
            </a:r>
          </a:p>
        </p:txBody>
      </p:sp>
      <p:sp>
        <p:nvSpPr>
          <p:cNvPr id="3" name="Content Placeholder 2"/>
          <p:cNvSpPr>
            <a:spLocks noGrp="1"/>
          </p:cNvSpPr>
          <p:nvPr>
            <p:ph idx="1" sz="half"/>
          </p:nvPr>
        </p:nvSpPr>
        <p:spPr/>
        <p:txBody>
          <a:bodyPr/>
          <a:lstStyle/>
          <a:p>
            <a:pPr lvl="0" indent="0" marL="0">
              <a:buNone/>
            </a:pPr>
            <a:r>
              <a:rPr/>
              <a:t>A PICC line is placed in Radiology and stays in place during the treatment course</a:t>
            </a:r>
          </a:p>
        </p:txBody>
      </p:sp>
      <p:pic>
        <p:nvPicPr>
          <p:cNvPr descr="https://deidt7p41jzcy.cloudfront.net/comm_picc.jpeg" id="0" name="Picture 1"/>
          <p:cNvPicPr>
            <a:picLocks noGrp="1" noChangeAspect="1"/>
          </p:cNvPicPr>
          <p:nvPr/>
        </p:nvPicPr>
        <p:blipFill>
          <a:blip r:embed="rId2"/>
          <a:stretch>
            <a:fillRect/>
          </a:stretch>
        </p:blipFill>
        <p:spPr bwMode="auto">
          <a:xfrm>
            <a:off x="4635500" y="1511300"/>
            <a:ext cx="4191000" cy="30988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an implantable device that makes the administration of chemotherapy easier</a:t>
            </a:r>
          </a:p>
        </p:txBody>
      </p:sp>
      <p:pic>
        <p:nvPicPr>
          <p:cNvPr descr="https://deidt7p41jzcy.cloudfront.net/cv_port.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typically placed underneath the skin below the right collarbone</a:t>
            </a:r>
          </a:p>
        </p:txBody>
      </p:sp>
      <p:pic>
        <p:nvPicPr>
          <p:cNvPr descr="https://deidt7p41jzcy.cloudfront.net/cv_port_1700.png" id="0" name="Picture 1"/>
          <p:cNvPicPr>
            <a:picLocks noGrp="1" noChangeAspect="1"/>
          </p:cNvPicPr>
          <p:nvPr/>
        </p:nvPicPr>
        <p:blipFill>
          <a:blip r:embed="rId2"/>
          <a:stretch>
            <a:fillRect/>
          </a:stretch>
        </p:blipFill>
        <p:spPr bwMode="auto">
          <a:xfrm>
            <a:off x="4864100" y="1193800"/>
            <a:ext cx="3733800" cy="37338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When it is time for chemotherapy, a needle is inserted through the skin into the port</a:t>
            </a:r>
          </a:p>
        </p:txBody>
      </p:sp>
      <p:pic>
        <p:nvPicPr>
          <p:cNvPr descr="https://deidt7p41jzcy.cloudfront.net/cv_port_detail_1700.png" id="0" name="Picture 1"/>
          <p:cNvPicPr>
            <a:picLocks noGrp="1" noChangeAspect="1"/>
          </p:cNvPicPr>
          <p:nvPr/>
        </p:nvPicPr>
        <p:blipFill>
          <a:blip r:embed="rId2"/>
          <a:stretch>
            <a:fillRect/>
          </a:stretch>
        </p:blipFill>
        <p:spPr bwMode="auto">
          <a:xfrm>
            <a:off x="4864100" y="1193800"/>
            <a:ext cx="3733800" cy="3733800"/>
          </a:xfrm>
          <a:prstGeom prst="rect">
            <a:avLst/>
          </a:prstGeom>
          <a:noFill/>
          <a:ln w="9525">
            <a:noFill/>
            <a:headEnd/>
            <a:tailEnd/>
          </a:ln>
        </p:spPr>
      </p:pic>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Restaging</a:t>
            </a:r>
          </a:p>
        </p:txBody>
      </p:sp>
      <p:sp>
        <p:nvSpPr>
          <p:cNvPr id="3" name="Content Placeholder 2"/>
          <p:cNvSpPr>
            <a:spLocks noGrp="1"/>
          </p:cNvSpPr>
          <p:nvPr>
            <p:ph idx="1"/>
          </p:nvPr>
        </p:nvSpPr>
        <p:spPr/>
        <p:txBody>
          <a:bodyPr/>
          <a:lstStyle/>
          <a:p>
            <a:pPr lvl="0" indent="0" marL="0">
              <a:buNone/>
            </a:pPr>
            <a:r>
              <a:rPr/>
              <a:t>CT or PET scan will be performed after preoperative therapy</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1433</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Lato Medium</vt:lpstr>
      <vt:lpstr>Lato Semibold</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Early-Stage Cancer of the Esophagus and GE Junction</dc:title>
  <dc:creator/>
  <cp:keywords/>
  <dcterms:created xsi:type="dcterms:W3CDTF">2025-01-31T22:37:33Z</dcterms:created>
  <dcterms:modified xsi:type="dcterms:W3CDTF">2025-01-31T22:37:33Z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